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56" r:id="rId3"/>
    <p:sldId id="274" r:id="rId4"/>
    <p:sldId id="257" r:id="rId5"/>
    <p:sldId id="259" r:id="rId6"/>
    <p:sldId id="278" r:id="rId7"/>
    <p:sldId id="276" r:id="rId8"/>
    <p:sldId id="277" r:id="rId9"/>
    <p:sldId id="280" r:id="rId10"/>
    <p:sldId id="271" r:id="rId11"/>
    <p:sldId id="260" r:id="rId12"/>
    <p:sldId id="279" r:id="rId13"/>
    <p:sldId id="262" r:id="rId14"/>
    <p:sldId id="263" r:id="rId15"/>
    <p:sldId id="265" r:id="rId16"/>
    <p:sldId id="264" r:id="rId17"/>
    <p:sldId id="266" r:id="rId18"/>
    <p:sldId id="267" r:id="rId19"/>
    <p:sldId id="268" r:id="rId20"/>
    <p:sldId id="269" r:id="rId21"/>
    <p:sldId id="281" r:id="rId22"/>
    <p:sldId id="270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89209" autoAdjust="0"/>
  </p:normalViewPr>
  <p:slideViewPr>
    <p:cSldViewPr>
      <p:cViewPr>
        <p:scale>
          <a:sx n="63" d="100"/>
          <a:sy n="63" d="100"/>
        </p:scale>
        <p:origin x="-15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9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19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19.wmf"/><Relationship Id="rId5" Type="http://schemas.openxmlformats.org/officeDocument/2006/relationships/image" Target="../media/image27.wmf"/><Relationship Id="rId4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0.wmf"/><Relationship Id="rId7" Type="http://schemas.openxmlformats.org/officeDocument/2006/relationships/image" Target="../media/image35.wmf"/><Relationship Id="rId2" Type="http://schemas.openxmlformats.org/officeDocument/2006/relationships/image" Target="../media/image33.wmf"/><Relationship Id="rId1" Type="http://schemas.openxmlformats.org/officeDocument/2006/relationships/image" Target="../media/image28.wmf"/><Relationship Id="rId6" Type="http://schemas.openxmlformats.org/officeDocument/2006/relationships/image" Target="../media/image34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8.wmf"/><Relationship Id="rId6" Type="http://schemas.openxmlformats.org/officeDocument/2006/relationships/image" Target="../media/image39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5C350-A00C-47EA-87B1-4B236915BA19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10CC6-43CB-4D16-A4E9-48E84E41BD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46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10810A-3834-4E1C-A979-13A76CCE2065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55C0DA-11B8-4003-8D4B-0C2D9F0C0792}" type="slidenum">
              <a:rPr lang="en-US" sz="1200"/>
              <a:pPr algn="r"/>
              <a:t>1</a:t>
            </a:fld>
            <a:endParaRPr lang="en-US" sz="1200"/>
          </a:p>
        </p:txBody>
      </p:sp>
      <p:sp>
        <p:nvSpPr>
          <p:cNvPr id="51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3A5C2C-2827-49D3-8CFE-6895718EAC17}" type="slidenum">
              <a:rPr lang="en-US" altLang="zh-CN" sz="1200"/>
              <a:pPr algn="r"/>
              <a:t>1</a:t>
            </a:fld>
            <a:endParaRPr lang="en-US" altLang="zh-CN" sz="1200"/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previous</a:t>
            </a:r>
            <a:r>
              <a:rPr lang="en-US" baseline="0" dirty="0" smtClean="0"/>
              <a:t> presentation, the relationship between a wave equation migration algorithm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10CC6-43CB-4D16-A4E9-48E84E41BDF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0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88350114-5239-46A0-8631-ECF98D793F37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8EB9B-7DAF-496E-9108-42BB78AEEF1F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61C28-BC8F-4F4A-B32B-06EF652D78C5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2AF9-7468-47CE-AC1D-1682865049FE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4FA9-637F-4EC9-8BD9-B3B46B96C390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EA576-CAB6-44D9-B1C4-0A89103EBDA9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4AF7-C310-4120-A34A-8898E222CE21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0C3BD-64B7-4585-A335-8ED9B15725F9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85D44-8694-4FFD-AF7C-E943F0C03CD9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9B7D-EC07-4796-99E2-EA0F44121641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824B-D271-4EEB-8B12-58BA3F2234C0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042F-429B-4472-9A2E-7278E242861D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06F8A-6525-4210-BF7F-CF0DF8A97C2B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altLang="zh-CN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B38A71F8-EE67-4763-90A0-D59A0B19257D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D77CA-0715-443C-A70D-4CCEDA9EC380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E7AD1-21BD-47CD-8E09-229102EBDBCE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altLang="zh-CN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B45DE-4F12-42F5-9A8F-2EE0BBB986F0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271D-79AF-4B4E-A808-702C54966FC8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32383-69B1-49C8-9D53-D2B5FBE48236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9B5AE-E6CE-4633-A172-8A565FF4C481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9DCD3D7-B36E-4798-9A73-EDA762025F37}" type="datetime1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1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7.bin"/><Relationship Id="rId18" Type="http://schemas.openxmlformats.org/officeDocument/2006/relationships/oleObject" Target="../embeddings/oleObject40.bin"/><Relationship Id="rId3" Type="http://schemas.openxmlformats.org/officeDocument/2006/relationships/oleObject" Target="../embeddings/oleObject32.bin"/><Relationship Id="rId21" Type="http://schemas.openxmlformats.org/officeDocument/2006/relationships/image" Target="../media/image37.wmf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2.wmf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image" Target="../media/image34.wmf"/><Relationship Id="rId10" Type="http://schemas.openxmlformats.org/officeDocument/2006/relationships/image" Target="../media/image31.wmf"/><Relationship Id="rId19" Type="http://schemas.openxmlformats.org/officeDocument/2006/relationships/image" Target="../media/image36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5.bin"/><Relationship Id="rId14" Type="http://schemas.openxmlformats.org/officeDocument/2006/relationships/oleObject" Target="../embeddings/oleObject3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3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36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40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41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51.bin"/><Relationship Id="rId9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42.emf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3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43.emf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37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image" Target="../media/image44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60.bin"/><Relationship Id="rId9" Type="http://schemas.openxmlformats.org/officeDocument/2006/relationships/image" Target="../media/image3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45.pn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46.emf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3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image" Target="../media/image47.emf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37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6.png"/><Relationship Id="rId18" Type="http://schemas.openxmlformats.org/officeDocument/2006/relationships/oleObject" Target="../embeddings/oleObject7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wmf"/><Relationship Id="rId17" Type="http://schemas.openxmlformats.org/officeDocument/2006/relationships/image" Target="../media/image19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8.png"/><Relationship Id="rId10" Type="http://schemas.openxmlformats.org/officeDocument/2006/relationships/image" Target="../media/image17.wmf"/><Relationship Id="rId19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3657600"/>
            <a:ext cx="9144000" cy="1752600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800" b="1" dirty="0" smtClean="0">
                <a:ea typeface="Tahoma" pitchFamily="34" charset="0"/>
                <a:cs typeface="Tahoma" pitchFamily="34" charset="0"/>
              </a:rPr>
              <a:t>Chao Ma*, Jing Wu and Arthur </a:t>
            </a:r>
            <a:r>
              <a:rPr lang="en-US" altLang="zh-CN" sz="2800" b="1" dirty="0">
                <a:ea typeface="Tahoma" pitchFamily="34" charset="0"/>
                <a:cs typeface="Tahoma" pitchFamily="34" charset="0"/>
              </a:rPr>
              <a:t>B. </a:t>
            </a:r>
            <a:r>
              <a:rPr lang="en-US" altLang="zh-CN" sz="2800" b="1" dirty="0" err="1">
                <a:ea typeface="Tahoma" pitchFamily="34" charset="0"/>
                <a:cs typeface="Tahoma" pitchFamily="34" charset="0"/>
              </a:rPr>
              <a:t>Weglein</a:t>
            </a:r>
            <a:endParaRPr lang="en-US" altLang="zh-CN" sz="2800" b="1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1219200"/>
            <a:ext cx="9144000" cy="2438400"/>
          </a:xfrm>
          <a:prstGeom prst="rect">
            <a:avLst/>
          </a:prstGeom>
          <a:solidFill>
            <a:srgbClr val="99CCFF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142876" y="1828800"/>
            <a:ext cx="8929718" cy="1090626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/>
              <a:t>Initial analysis and comparison of the wave equation and asymptotic prediction of a receiver experiment at depth for one-way propagating waves 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ahoma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90104" y="5829300"/>
            <a:ext cx="670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2000" b="1" dirty="0"/>
              <a:t>M-OSRP </a:t>
            </a:r>
            <a:r>
              <a:rPr lang="en-US" altLang="zh-CN" sz="2000" b="1" dirty="0" smtClean="0"/>
              <a:t>2014 </a:t>
            </a:r>
            <a:r>
              <a:rPr lang="en-US" altLang="zh-CN" sz="2000" b="1" dirty="0"/>
              <a:t>Annual Meeting, </a:t>
            </a:r>
            <a:r>
              <a:rPr lang="en-US" altLang="zh-CN" sz="2000" b="1" dirty="0" smtClean="0"/>
              <a:t>May, 2014</a:t>
            </a:r>
          </a:p>
          <a:p>
            <a:pPr algn="ctr"/>
            <a:r>
              <a:rPr lang="en-US" altLang="zh-CN" sz="2000" b="1" dirty="0" smtClean="0"/>
              <a:t>Austin, TX</a:t>
            </a:r>
            <a:endParaRPr lang="en-US" altLang="zh-CN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141514"/>
            <a:ext cx="3375660" cy="754380"/>
          </a:xfrm>
          <a:prstGeom prst="rect">
            <a:avLst/>
          </a:prstGeom>
        </p:spPr>
      </p:pic>
      <p:pic>
        <p:nvPicPr>
          <p:cNvPr id="11" name="Picture 2" descr="http://i1209.photobucket.com/albums/cc382/illwauk/houston_uh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r="52829" b="50000"/>
          <a:stretch/>
        </p:blipFill>
        <p:spPr bwMode="auto">
          <a:xfrm>
            <a:off x="7696199" y="76201"/>
            <a:ext cx="994031" cy="9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7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6698" y="228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Numerical test comparing a wave equation prediction of a receiver experiment at depth and its asymptotic form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12740" y="3212068"/>
            <a:ext cx="533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xplosion 1 4"/>
          <p:cNvSpPr/>
          <p:nvPr/>
        </p:nvSpPr>
        <p:spPr>
          <a:xfrm>
            <a:off x="3791891" y="3154233"/>
            <a:ext cx="304800" cy="2286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3944" y="4412902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Times New Roman" panose="02020603050405020304" pitchFamily="18" charset="0"/>
              </a:rPr>
              <a:t>Reflector depth 2000 m</a:t>
            </a:r>
            <a:endParaRPr lang="en-US" baseline="-250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45399" y="3367865"/>
            <a:ext cx="5192489" cy="170775"/>
            <a:chOff x="1431866" y="2466997"/>
            <a:chExt cx="5192489" cy="170775"/>
          </a:xfrm>
        </p:grpSpPr>
        <p:sp>
          <p:nvSpPr>
            <p:cNvPr id="8" name="Flowchart: Merge 7"/>
            <p:cNvSpPr/>
            <p:nvPr/>
          </p:nvSpPr>
          <p:spPr>
            <a:xfrm>
              <a:off x="3837607" y="2471079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Merge 8"/>
            <p:cNvSpPr/>
            <p:nvPr/>
          </p:nvSpPr>
          <p:spPr>
            <a:xfrm>
              <a:off x="4077093" y="2474486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Merge 9"/>
            <p:cNvSpPr/>
            <p:nvPr/>
          </p:nvSpPr>
          <p:spPr>
            <a:xfrm>
              <a:off x="4316579" y="2466997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Merge 10"/>
            <p:cNvSpPr/>
            <p:nvPr/>
          </p:nvSpPr>
          <p:spPr>
            <a:xfrm>
              <a:off x="4556065" y="2470404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Merge 11"/>
            <p:cNvSpPr/>
            <p:nvPr/>
          </p:nvSpPr>
          <p:spPr>
            <a:xfrm>
              <a:off x="4773780" y="2471079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Merge 12"/>
            <p:cNvSpPr/>
            <p:nvPr/>
          </p:nvSpPr>
          <p:spPr>
            <a:xfrm>
              <a:off x="5013266" y="2474486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lowchart: Merge 13"/>
            <p:cNvSpPr/>
            <p:nvPr/>
          </p:nvSpPr>
          <p:spPr>
            <a:xfrm>
              <a:off x="5252752" y="2466997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Merge 14"/>
            <p:cNvSpPr/>
            <p:nvPr/>
          </p:nvSpPr>
          <p:spPr>
            <a:xfrm>
              <a:off x="5492238" y="2470404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Merge 15"/>
            <p:cNvSpPr/>
            <p:nvPr/>
          </p:nvSpPr>
          <p:spPr>
            <a:xfrm>
              <a:off x="5753497" y="2471079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erge 16"/>
            <p:cNvSpPr/>
            <p:nvPr/>
          </p:nvSpPr>
          <p:spPr>
            <a:xfrm>
              <a:off x="5992983" y="2474486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owchart: Merge 17"/>
            <p:cNvSpPr/>
            <p:nvPr/>
          </p:nvSpPr>
          <p:spPr>
            <a:xfrm>
              <a:off x="6232469" y="2466997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Merge 18"/>
            <p:cNvSpPr/>
            <p:nvPr/>
          </p:nvSpPr>
          <p:spPr>
            <a:xfrm>
              <a:off x="6471955" y="2470404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Merge 19"/>
            <p:cNvSpPr/>
            <p:nvPr/>
          </p:nvSpPr>
          <p:spPr>
            <a:xfrm>
              <a:off x="2400694" y="2477883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Merge 20"/>
            <p:cNvSpPr/>
            <p:nvPr/>
          </p:nvSpPr>
          <p:spPr>
            <a:xfrm>
              <a:off x="2640180" y="2481290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Merge 21"/>
            <p:cNvSpPr/>
            <p:nvPr/>
          </p:nvSpPr>
          <p:spPr>
            <a:xfrm>
              <a:off x="2901439" y="2481965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Merge 22"/>
            <p:cNvSpPr/>
            <p:nvPr/>
          </p:nvSpPr>
          <p:spPr>
            <a:xfrm>
              <a:off x="3140925" y="2485372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Merge 23"/>
            <p:cNvSpPr/>
            <p:nvPr/>
          </p:nvSpPr>
          <p:spPr>
            <a:xfrm>
              <a:off x="3380411" y="2477883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Merge 24"/>
            <p:cNvSpPr/>
            <p:nvPr/>
          </p:nvSpPr>
          <p:spPr>
            <a:xfrm>
              <a:off x="3619897" y="2481290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Merge 25"/>
            <p:cNvSpPr/>
            <p:nvPr/>
          </p:nvSpPr>
          <p:spPr>
            <a:xfrm>
              <a:off x="1431866" y="2471079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Merge 26"/>
            <p:cNvSpPr/>
            <p:nvPr/>
          </p:nvSpPr>
          <p:spPr>
            <a:xfrm>
              <a:off x="1671352" y="2474486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Merge 27"/>
            <p:cNvSpPr/>
            <p:nvPr/>
          </p:nvSpPr>
          <p:spPr>
            <a:xfrm>
              <a:off x="1910838" y="2466997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Merge 28"/>
            <p:cNvSpPr/>
            <p:nvPr/>
          </p:nvSpPr>
          <p:spPr>
            <a:xfrm>
              <a:off x="2150324" y="2470404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3894673" y="3326368"/>
            <a:ext cx="587839" cy="1409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3" idx="2"/>
          </p:cNvCxnSpPr>
          <p:nvPr/>
        </p:nvCxnSpPr>
        <p:spPr>
          <a:xfrm flipV="1">
            <a:off x="4482512" y="3527754"/>
            <a:ext cx="620487" cy="117524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84817" y="2501068"/>
            <a:ext cx="1145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Times New Roman" panose="02020603050405020304" pitchFamily="18" charset="0"/>
              </a:rPr>
              <a:t>Input data at depth 400 m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3421875"/>
              </p:ext>
            </p:extLst>
          </p:nvPr>
        </p:nvGraphicFramePr>
        <p:xfrm>
          <a:off x="1685171" y="3672643"/>
          <a:ext cx="18557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3" name="Equation" r:id="rId3" imgW="1625400" imgH="253800" progId="Equation.DSMT4">
                  <p:embed/>
                </p:oleObj>
              </mc:Choice>
              <mc:Fallback>
                <p:oleObj name="Equation" r:id="rId3" imgW="1625400" imgH="253800" progId="Equation.DSMT4">
                  <p:embed/>
                  <p:pic>
                    <p:nvPicPr>
                      <p:cNvPr id="0" name="Picture 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5171" y="3672643"/>
                        <a:ext cx="1855787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665670"/>
              </p:ext>
            </p:extLst>
          </p:nvPr>
        </p:nvGraphicFramePr>
        <p:xfrm>
          <a:off x="3463925" y="2754868"/>
          <a:ext cx="94932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" name="Equation" r:id="rId5" imgW="634680" imgH="228600" progId="Equation.DSMT4">
                  <p:embed/>
                </p:oleObj>
              </mc:Choice>
              <mc:Fallback>
                <p:oleObj name="Equation" r:id="rId5" imgW="634680" imgH="228600" progId="Equation.DSMT4">
                  <p:embed/>
                  <p:pic>
                    <p:nvPicPr>
                      <p:cNvPr id="0" name="Picture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925" y="2754868"/>
                        <a:ext cx="949325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312353"/>
              </p:ext>
            </p:extLst>
          </p:nvPr>
        </p:nvGraphicFramePr>
        <p:xfrm>
          <a:off x="5247238" y="3625460"/>
          <a:ext cx="13144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5" name="Equation" r:id="rId7" imgW="876240" imgH="241200" progId="Equation.DSMT4">
                  <p:embed/>
                </p:oleObj>
              </mc:Choice>
              <mc:Fallback>
                <p:oleObj name="Equation" r:id="rId7" imgW="876240" imgH="241200" progId="Equation.DSMT4">
                  <p:embed/>
                  <p:pic>
                    <p:nvPicPr>
                      <p:cNvPr id="0" name="Picture 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7238" y="3625460"/>
                        <a:ext cx="13144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519863"/>
              </p:ext>
            </p:extLst>
          </p:nvPr>
        </p:nvGraphicFramePr>
        <p:xfrm>
          <a:off x="1407692" y="4126261"/>
          <a:ext cx="1428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6" name="Equation" r:id="rId9" imgW="952200" imgH="228600" progId="Equation.DSMT4">
                  <p:embed/>
                </p:oleObj>
              </mc:Choice>
              <mc:Fallback>
                <p:oleObj name="Equation" r:id="rId9" imgW="952200" imgH="228600" progId="Equation.DSMT4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7692" y="4126261"/>
                        <a:ext cx="14287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920618"/>
              </p:ext>
            </p:extLst>
          </p:nvPr>
        </p:nvGraphicFramePr>
        <p:xfrm>
          <a:off x="1458158" y="4901368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7" name="Equation" r:id="rId11" imgW="914400" imgH="228600" progId="Equation.DSMT4">
                  <p:embed/>
                </p:oleObj>
              </mc:Choice>
              <mc:Fallback>
                <p:oleObj name="Equation" r:id="rId11" imgW="914400" imgH="228600" progId="Equation.DSMT4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158" y="4901368"/>
                        <a:ext cx="1371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1412740" y="4747059"/>
            <a:ext cx="533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6762672" y="3035279"/>
            <a:ext cx="561877" cy="36524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521599" y="2678668"/>
            <a:ext cx="5225141" cy="0"/>
          </a:xfrm>
          <a:prstGeom prst="straightConnector1">
            <a:avLst/>
          </a:prstGeom>
          <a:ln w="3175">
            <a:prstDash val="dashDot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575110" y="2310568"/>
            <a:ext cx="360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 smtClean="0"/>
              <a:t>20,000 m to 20,000 m (dx=4m)</a:t>
            </a:r>
            <a:endParaRPr lang="en-US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1354071" y="5802868"/>
            <a:ext cx="3600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Tmax</a:t>
            </a:r>
            <a:r>
              <a:rPr lang="en-US" b="1" dirty="0" smtClean="0"/>
              <a:t>=5 s, </a:t>
            </a:r>
            <a:r>
              <a:rPr lang="en-US" b="1" dirty="0" err="1" smtClean="0"/>
              <a:t>dt</a:t>
            </a:r>
            <a:r>
              <a:rPr lang="en-US" b="1" dirty="0" smtClean="0"/>
              <a:t>=1 </a:t>
            </a:r>
            <a:r>
              <a:rPr lang="en-US" b="1" dirty="0" err="1" smtClean="0"/>
              <a:t>ms</a:t>
            </a:r>
            <a:r>
              <a:rPr lang="en-US" b="1" dirty="0" smtClean="0"/>
              <a:t>;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3400" y="1447800"/>
            <a:ext cx="3633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Model: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94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47064" y="3620883"/>
            <a:ext cx="533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6796" y="2096883"/>
            <a:ext cx="5334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xplosion 1 13"/>
          <p:cNvSpPr/>
          <p:nvPr/>
        </p:nvSpPr>
        <p:spPr>
          <a:xfrm>
            <a:off x="3265947" y="2039048"/>
            <a:ext cx="304800" cy="22860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8000" y="3297717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  <a:cs typeface="Times New Roman" panose="02020603050405020304" pitchFamily="18" charset="0"/>
              </a:rPr>
              <a:t>Reflector depth 2000 m</a:t>
            </a:r>
            <a:endParaRPr lang="en-US" baseline="-250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919455" y="2252680"/>
            <a:ext cx="5192489" cy="170775"/>
            <a:chOff x="1431866" y="2466997"/>
            <a:chExt cx="5192489" cy="170775"/>
          </a:xfrm>
        </p:grpSpPr>
        <p:sp>
          <p:nvSpPr>
            <p:cNvPr id="18" name="Flowchart: Merge 17"/>
            <p:cNvSpPr/>
            <p:nvPr/>
          </p:nvSpPr>
          <p:spPr>
            <a:xfrm>
              <a:off x="3837607" y="2471079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lowchart: Merge 18"/>
            <p:cNvSpPr/>
            <p:nvPr/>
          </p:nvSpPr>
          <p:spPr>
            <a:xfrm>
              <a:off x="4077093" y="2474486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lowchart: Merge 19"/>
            <p:cNvSpPr/>
            <p:nvPr/>
          </p:nvSpPr>
          <p:spPr>
            <a:xfrm>
              <a:off x="4316579" y="2466997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Merge 20"/>
            <p:cNvSpPr/>
            <p:nvPr/>
          </p:nvSpPr>
          <p:spPr>
            <a:xfrm>
              <a:off x="4556065" y="2470404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lowchart: Merge 21"/>
            <p:cNvSpPr/>
            <p:nvPr/>
          </p:nvSpPr>
          <p:spPr>
            <a:xfrm>
              <a:off x="4773780" y="2471079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lowchart: Merge 22"/>
            <p:cNvSpPr/>
            <p:nvPr/>
          </p:nvSpPr>
          <p:spPr>
            <a:xfrm>
              <a:off x="5013266" y="2474486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Merge 23"/>
            <p:cNvSpPr/>
            <p:nvPr/>
          </p:nvSpPr>
          <p:spPr>
            <a:xfrm>
              <a:off x="5252752" y="2466997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Merge 24"/>
            <p:cNvSpPr/>
            <p:nvPr/>
          </p:nvSpPr>
          <p:spPr>
            <a:xfrm>
              <a:off x="5492238" y="2470404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lowchart: Merge 25"/>
            <p:cNvSpPr/>
            <p:nvPr/>
          </p:nvSpPr>
          <p:spPr>
            <a:xfrm>
              <a:off x="5753497" y="2471079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Merge 26"/>
            <p:cNvSpPr/>
            <p:nvPr/>
          </p:nvSpPr>
          <p:spPr>
            <a:xfrm>
              <a:off x="5992983" y="2474486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Merge 27"/>
            <p:cNvSpPr/>
            <p:nvPr/>
          </p:nvSpPr>
          <p:spPr>
            <a:xfrm>
              <a:off x="6232469" y="2466997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lowchart: Merge 28"/>
            <p:cNvSpPr/>
            <p:nvPr/>
          </p:nvSpPr>
          <p:spPr>
            <a:xfrm>
              <a:off x="6471955" y="2470404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Merge 29"/>
            <p:cNvSpPr/>
            <p:nvPr/>
          </p:nvSpPr>
          <p:spPr>
            <a:xfrm>
              <a:off x="2400694" y="2477883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Merge 30"/>
            <p:cNvSpPr/>
            <p:nvPr/>
          </p:nvSpPr>
          <p:spPr>
            <a:xfrm>
              <a:off x="2640180" y="2481290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lowchart: Merge 31"/>
            <p:cNvSpPr/>
            <p:nvPr/>
          </p:nvSpPr>
          <p:spPr>
            <a:xfrm>
              <a:off x="2901439" y="2481965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lowchart: Merge 32"/>
            <p:cNvSpPr/>
            <p:nvPr/>
          </p:nvSpPr>
          <p:spPr>
            <a:xfrm>
              <a:off x="3140925" y="2485372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Merge 33"/>
            <p:cNvSpPr/>
            <p:nvPr/>
          </p:nvSpPr>
          <p:spPr>
            <a:xfrm>
              <a:off x="3380411" y="2477883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Merge 34"/>
            <p:cNvSpPr/>
            <p:nvPr/>
          </p:nvSpPr>
          <p:spPr>
            <a:xfrm>
              <a:off x="3619897" y="2481290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Merge 35"/>
            <p:cNvSpPr/>
            <p:nvPr/>
          </p:nvSpPr>
          <p:spPr>
            <a:xfrm>
              <a:off x="1431866" y="2471079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Merge 36"/>
            <p:cNvSpPr/>
            <p:nvPr/>
          </p:nvSpPr>
          <p:spPr>
            <a:xfrm>
              <a:off x="1671352" y="2474486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Merge 37"/>
            <p:cNvSpPr/>
            <p:nvPr/>
          </p:nvSpPr>
          <p:spPr>
            <a:xfrm>
              <a:off x="1910838" y="2466997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Merge 38"/>
            <p:cNvSpPr/>
            <p:nvPr/>
          </p:nvSpPr>
          <p:spPr>
            <a:xfrm>
              <a:off x="2150324" y="2470404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3368729" y="2211183"/>
            <a:ext cx="587839" cy="1409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3" idx="2"/>
          </p:cNvCxnSpPr>
          <p:nvPr/>
        </p:nvCxnSpPr>
        <p:spPr>
          <a:xfrm flipV="1">
            <a:off x="3956568" y="2412569"/>
            <a:ext cx="620487" cy="117524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296997" y="2252680"/>
            <a:ext cx="561876" cy="2166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61502" y="1607569"/>
            <a:ext cx="1145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Times New Roman" panose="02020603050405020304" pitchFamily="18" charset="0"/>
              </a:rPr>
              <a:t>Input data at depth 400 m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569716"/>
              </p:ext>
            </p:extLst>
          </p:nvPr>
        </p:nvGraphicFramePr>
        <p:xfrm>
          <a:off x="1159227" y="2557458"/>
          <a:ext cx="1855787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6" name="Equation" r:id="rId3" imgW="1625400" imgH="253800" progId="Equation.DSMT4">
                  <p:embed/>
                </p:oleObj>
              </mc:Choice>
              <mc:Fallback>
                <p:oleObj name="Equation" r:id="rId3" imgW="1625400" imgH="253800" progId="Equation.DSMT4">
                  <p:embed/>
                  <p:pic>
                    <p:nvPicPr>
                      <p:cNvPr id="0" name="Picture 7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9227" y="2557458"/>
                        <a:ext cx="1855787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007527"/>
              </p:ext>
            </p:extLst>
          </p:nvPr>
        </p:nvGraphicFramePr>
        <p:xfrm>
          <a:off x="2936094" y="1640476"/>
          <a:ext cx="952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7" name="Equation" r:id="rId5" imgW="634680" imgH="228600" progId="Equation.DSMT4">
                  <p:embed/>
                </p:oleObj>
              </mc:Choice>
              <mc:Fallback>
                <p:oleObj name="Equation" r:id="rId5" imgW="634680" imgH="228600" progId="Equation.DSMT4">
                  <p:embed/>
                  <p:pic>
                    <p:nvPicPr>
                      <p:cNvPr id="0" name="Picture 7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094" y="1640476"/>
                        <a:ext cx="9525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4086104"/>
              </p:ext>
            </p:extLst>
          </p:nvPr>
        </p:nvGraphicFramePr>
        <p:xfrm>
          <a:off x="4717477" y="2370570"/>
          <a:ext cx="13144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8" name="Equation" r:id="rId7" imgW="876240" imgH="241200" progId="Equation.DSMT4">
                  <p:embed/>
                </p:oleObj>
              </mc:Choice>
              <mc:Fallback>
                <p:oleObj name="Equation" r:id="rId7" imgW="876240" imgH="241200" progId="Equation.DSMT4">
                  <p:embed/>
                  <p:pic>
                    <p:nvPicPr>
                      <p:cNvPr id="0" name="Picture 7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477" y="2370570"/>
                        <a:ext cx="13144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874250"/>
              </p:ext>
            </p:extLst>
          </p:nvPr>
        </p:nvGraphicFramePr>
        <p:xfrm>
          <a:off x="881748" y="3011076"/>
          <a:ext cx="14287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9" name="Equation" r:id="rId9" imgW="952200" imgH="228600" progId="Equation.DSMT4">
                  <p:embed/>
                </p:oleObj>
              </mc:Choice>
              <mc:Fallback>
                <p:oleObj name="Equation" r:id="rId9" imgW="952200" imgH="228600" progId="Equation.DSMT4">
                  <p:embed/>
                  <p:pic>
                    <p:nvPicPr>
                      <p:cNvPr id="0" name="Picture 7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748" y="3011076"/>
                        <a:ext cx="142875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602467"/>
              </p:ext>
            </p:extLst>
          </p:nvPr>
        </p:nvGraphicFramePr>
        <p:xfrm>
          <a:off x="932214" y="3786183"/>
          <a:ext cx="1371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0" name="Equation" r:id="rId11" imgW="914400" imgH="228600" progId="Equation.DSMT4">
                  <p:embed/>
                </p:oleObj>
              </mc:Choice>
              <mc:Fallback>
                <p:oleObj name="Equation" r:id="rId11" imgW="914400" imgH="228600" progId="Equation.DSMT4">
                  <p:embed/>
                  <p:pic>
                    <p:nvPicPr>
                      <p:cNvPr id="0" name="Picture 7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214" y="3786183"/>
                        <a:ext cx="13716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49"/>
          <p:cNvGrpSpPr/>
          <p:nvPr/>
        </p:nvGrpSpPr>
        <p:grpSpPr>
          <a:xfrm>
            <a:off x="935389" y="2405080"/>
            <a:ext cx="5192489" cy="170775"/>
            <a:chOff x="1431866" y="2466997"/>
            <a:chExt cx="5192489" cy="170775"/>
          </a:xfrm>
        </p:grpSpPr>
        <p:sp>
          <p:nvSpPr>
            <p:cNvPr id="51" name="Flowchart: Merge 50"/>
            <p:cNvSpPr/>
            <p:nvPr/>
          </p:nvSpPr>
          <p:spPr>
            <a:xfrm>
              <a:off x="3837607" y="2471079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lowchart: Merge 51"/>
            <p:cNvSpPr/>
            <p:nvPr/>
          </p:nvSpPr>
          <p:spPr>
            <a:xfrm>
              <a:off x="4077093" y="2474486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lowchart: Merge 52"/>
            <p:cNvSpPr/>
            <p:nvPr/>
          </p:nvSpPr>
          <p:spPr>
            <a:xfrm>
              <a:off x="4316579" y="2466997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lowchart: Merge 53"/>
            <p:cNvSpPr/>
            <p:nvPr/>
          </p:nvSpPr>
          <p:spPr>
            <a:xfrm>
              <a:off x="4556065" y="2470404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lowchart: Merge 54"/>
            <p:cNvSpPr/>
            <p:nvPr/>
          </p:nvSpPr>
          <p:spPr>
            <a:xfrm>
              <a:off x="4773780" y="2471079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lowchart: Merge 55"/>
            <p:cNvSpPr/>
            <p:nvPr/>
          </p:nvSpPr>
          <p:spPr>
            <a:xfrm>
              <a:off x="5013266" y="2474486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lowchart: Merge 56"/>
            <p:cNvSpPr/>
            <p:nvPr/>
          </p:nvSpPr>
          <p:spPr>
            <a:xfrm>
              <a:off x="5252752" y="2466997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lowchart: Merge 57"/>
            <p:cNvSpPr/>
            <p:nvPr/>
          </p:nvSpPr>
          <p:spPr>
            <a:xfrm>
              <a:off x="5492238" y="2470404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lowchart: Merge 58"/>
            <p:cNvSpPr/>
            <p:nvPr/>
          </p:nvSpPr>
          <p:spPr>
            <a:xfrm>
              <a:off x="5753497" y="2471079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lowchart: Merge 59"/>
            <p:cNvSpPr/>
            <p:nvPr/>
          </p:nvSpPr>
          <p:spPr>
            <a:xfrm>
              <a:off x="5992983" y="2474486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lowchart: Merge 60"/>
            <p:cNvSpPr/>
            <p:nvPr/>
          </p:nvSpPr>
          <p:spPr>
            <a:xfrm>
              <a:off x="6232469" y="2466997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lowchart: Merge 61"/>
            <p:cNvSpPr/>
            <p:nvPr/>
          </p:nvSpPr>
          <p:spPr>
            <a:xfrm>
              <a:off x="6471955" y="2470404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lowchart: Merge 62"/>
            <p:cNvSpPr/>
            <p:nvPr/>
          </p:nvSpPr>
          <p:spPr>
            <a:xfrm>
              <a:off x="2400694" y="2477883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lowchart: Merge 63"/>
            <p:cNvSpPr/>
            <p:nvPr/>
          </p:nvSpPr>
          <p:spPr>
            <a:xfrm>
              <a:off x="2640180" y="2481290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lowchart: Merge 64"/>
            <p:cNvSpPr/>
            <p:nvPr/>
          </p:nvSpPr>
          <p:spPr>
            <a:xfrm>
              <a:off x="2901439" y="2481965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lowchart: Merge 65"/>
            <p:cNvSpPr/>
            <p:nvPr/>
          </p:nvSpPr>
          <p:spPr>
            <a:xfrm>
              <a:off x="3140925" y="2485372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lowchart: Merge 66"/>
            <p:cNvSpPr/>
            <p:nvPr/>
          </p:nvSpPr>
          <p:spPr>
            <a:xfrm>
              <a:off x="3380411" y="2477883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lowchart: Merge 67"/>
            <p:cNvSpPr/>
            <p:nvPr/>
          </p:nvSpPr>
          <p:spPr>
            <a:xfrm>
              <a:off x="3619897" y="2481290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lowchart: Merge 68"/>
            <p:cNvSpPr/>
            <p:nvPr/>
          </p:nvSpPr>
          <p:spPr>
            <a:xfrm>
              <a:off x="1431866" y="2471079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lowchart: Merge 69"/>
            <p:cNvSpPr/>
            <p:nvPr/>
          </p:nvSpPr>
          <p:spPr>
            <a:xfrm>
              <a:off x="1671352" y="2474486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lowchart: Merge 70"/>
            <p:cNvSpPr/>
            <p:nvPr/>
          </p:nvSpPr>
          <p:spPr>
            <a:xfrm>
              <a:off x="1910838" y="2466997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lowchart: Merge 71"/>
            <p:cNvSpPr/>
            <p:nvPr/>
          </p:nvSpPr>
          <p:spPr>
            <a:xfrm>
              <a:off x="2150324" y="2470404"/>
              <a:ext cx="152400" cy="152400"/>
            </a:xfrm>
            <a:prstGeom prst="flowChartMerg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" name="Straight Arrow Connector 72"/>
          <p:cNvCxnSpPr/>
          <p:nvPr/>
        </p:nvCxnSpPr>
        <p:spPr>
          <a:xfrm flipH="1" flipV="1">
            <a:off x="6238386" y="2570217"/>
            <a:ext cx="561876" cy="1872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858873" y="2488769"/>
            <a:ext cx="1374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redicted depth 600 m 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393528"/>
              </p:ext>
            </p:extLst>
          </p:nvPr>
        </p:nvGraphicFramePr>
        <p:xfrm>
          <a:off x="432022" y="4191000"/>
          <a:ext cx="7451064" cy="23622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483688"/>
                <a:gridCol w="2483688"/>
                <a:gridCol w="2483688"/>
              </a:tblGrid>
              <a:tr h="7874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CC"/>
                          </a:solidFill>
                        </a:rPr>
                        <a:t>Input</a:t>
                      </a:r>
                      <a:endParaRPr lang="en-US" sz="32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0000CC"/>
                          </a:solidFill>
                        </a:rPr>
                        <a:t>Calculate</a:t>
                      </a:r>
                      <a:endParaRPr lang="en-US" sz="28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78740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740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817197"/>
              </p:ext>
            </p:extLst>
          </p:nvPr>
        </p:nvGraphicFramePr>
        <p:xfrm>
          <a:off x="525612" y="5562600"/>
          <a:ext cx="2200868" cy="344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1" name="Equation" r:id="rId13" imgW="1625600" imgH="254000" progId="Equation.DSMT4">
                  <p:embed/>
                </p:oleObj>
              </mc:Choice>
              <mc:Fallback>
                <p:oleObj name="Equation" r:id="rId13" imgW="1625600" imgH="254000" progId="Equation.DSMT4">
                  <p:embed/>
                  <p:pic>
                    <p:nvPicPr>
                      <p:cNvPr id="0" name="Picture 7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612" y="5562600"/>
                        <a:ext cx="2200868" cy="3445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639891"/>
              </p:ext>
            </p:extLst>
          </p:nvPr>
        </p:nvGraphicFramePr>
        <p:xfrm>
          <a:off x="3221386" y="5181600"/>
          <a:ext cx="1983456" cy="34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2" name="Equation" r:id="rId14" imgW="1396800" imgH="241200" progId="Equation.DSMT4">
                  <p:embed/>
                </p:oleObj>
              </mc:Choice>
              <mc:Fallback>
                <p:oleObj name="Equation" r:id="rId14" imgW="1396800" imgH="241200" progId="Equation.DSMT4">
                  <p:embed/>
                  <p:pic>
                    <p:nvPicPr>
                      <p:cNvPr id="0" name="Picture 7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386" y="5181600"/>
                        <a:ext cx="1983456" cy="342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577640"/>
              </p:ext>
            </p:extLst>
          </p:nvPr>
        </p:nvGraphicFramePr>
        <p:xfrm>
          <a:off x="3195790" y="5943600"/>
          <a:ext cx="1942464" cy="342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3" name="Equation" r:id="rId16" imgW="1371600" imgH="241200" progId="Equation.DSMT4">
                  <p:embed/>
                </p:oleObj>
              </mc:Choice>
              <mc:Fallback>
                <p:oleObj name="Equation" r:id="rId16" imgW="1371600" imgH="241200" progId="Equation.DSMT4">
                  <p:embed/>
                  <p:pic>
                    <p:nvPicPr>
                      <p:cNvPr id="0" name="Picture 7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790" y="5943600"/>
                        <a:ext cx="1942464" cy="3424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746127"/>
              </p:ext>
            </p:extLst>
          </p:nvPr>
        </p:nvGraphicFramePr>
        <p:xfrm>
          <a:off x="5603173" y="5181600"/>
          <a:ext cx="2073427" cy="34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4" name="Equation" r:id="rId18" imgW="1460160" imgH="241200" progId="Equation.DSMT4">
                  <p:embed/>
                </p:oleObj>
              </mc:Choice>
              <mc:Fallback>
                <p:oleObj name="Equation" r:id="rId18" imgW="1460160" imgH="241200" progId="Equation.DSMT4">
                  <p:embed/>
                  <p:pic>
                    <p:nvPicPr>
                      <p:cNvPr id="0" name="Picture 7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173" y="5181600"/>
                        <a:ext cx="2073427" cy="342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141242"/>
              </p:ext>
            </p:extLst>
          </p:nvPr>
        </p:nvGraphicFramePr>
        <p:xfrm>
          <a:off x="5655245" y="5943600"/>
          <a:ext cx="2037643" cy="342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5" name="Equation" r:id="rId20" imgW="1434960" imgH="241200" progId="Equation.DSMT4">
                  <p:embed/>
                </p:oleObj>
              </mc:Choice>
              <mc:Fallback>
                <p:oleObj name="Equation" r:id="rId20" imgW="1434960" imgH="241200" progId="Equation.DSMT4">
                  <p:embed/>
                  <p:pic>
                    <p:nvPicPr>
                      <p:cNvPr id="0" name="Picture 7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5245" y="5943600"/>
                        <a:ext cx="2037643" cy="342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TextBox 75"/>
          <p:cNvSpPr txBox="1"/>
          <p:nvPr/>
        </p:nvSpPr>
        <p:spPr>
          <a:xfrm>
            <a:off x="416698" y="228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Numerical test comparing a wave equation prediction of a receiver experiment at depth and its asymptotic form</a:t>
            </a:r>
          </a:p>
        </p:txBody>
      </p:sp>
    </p:spTree>
    <p:extLst>
      <p:ext uri="{BB962C8B-B14F-4D97-AF65-F5344CB8AC3E}">
        <p14:creationId xmlns:p14="http://schemas.microsoft.com/office/powerpoint/2010/main" val="292231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95" name="Table 9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539461"/>
              </p:ext>
            </p:extLst>
          </p:nvPr>
        </p:nvGraphicFramePr>
        <p:xfrm>
          <a:off x="1221331" y="2286000"/>
          <a:ext cx="6602580" cy="32766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301290"/>
                <a:gridCol w="3301290"/>
              </a:tblGrid>
              <a:tr h="819150"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     </a:t>
                      </a:r>
                      <a:r>
                        <a:rPr lang="en-US" sz="2800" dirty="0" smtClean="0">
                          <a:solidFill>
                            <a:srgbClr val="0000CC"/>
                          </a:solidFill>
                        </a:rPr>
                        <a:t>Comparison</a:t>
                      </a:r>
                      <a:endParaRPr lang="en-US" sz="2800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19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15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91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5204764"/>
              </p:ext>
            </p:extLst>
          </p:nvPr>
        </p:nvGraphicFramePr>
        <p:xfrm>
          <a:off x="1526131" y="3352799"/>
          <a:ext cx="256698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6" name="Equation" r:id="rId3" imgW="1497950" imgH="241195" progId="Equation.DSMT4">
                  <p:embed/>
                </p:oleObj>
              </mc:Choice>
              <mc:Fallback>
                <p:oleObj name="Equation" r:id="rId3" imgW="1497950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6131" y="3352799"/>
                        <a:ext cx="2566988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73516"/>
              </p:ext>
            </p:extLst>
          </p:nvPr>
        </p:nvGraphicFramePr>
        <p:xfrm>
          <a:off x="1678531" y="4190999"/>
          <a:ext cx="2393156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7" name="Equation" r:id="rId5" imgW="1397000" imgH="241300" progId="Equation.DSMT4">
                  <p:embed/>
                </p:oleObj>
              </mc:Choice>
              <mc:Fallback>
                <p:oleObj name="Equation" r:id="rId5" imgW="1397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531" y="4190999"/>
                        <a:ext cx="2393156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867700"/>
              </p:ext>
            </p:extLst>
          </p:nvPr>
        </p:nvGraphicFramePr>
        <p:xfrm>
          <a:off x="1678531" y="4952999"/>
          <a:ext cx="235029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8" name="Equation" r:id="rId7" imgW="1371600" imgH="241300" progId="Equation.DSMT4">
                  <p:embed/>
                </p:oleObj>
              </mc:Choice>
              <mc:Fallback>
                <p:oleObj name="Equation" r:id="rId7" imgW="1371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8531" y="4952999"/>
                        <a:ext cx="2350293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079225"/>
              </p:ext>
            </p:extLst>
          </p:nvPr>
        </p:nvGraphicFramePr>
        <p:xfrm>
          <a:off x="4955131" y="4190999"/>
          <a:ext cx="250269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9" name="Equation" r:id="rId9" imgW="1459866" imgH="241195" progId="Equation.DSMT4">
                  <p:embed/>
                </p:oleObj>
              </mc:Choice>
              <mc:Fallback>
                <p:oleObj name="Equation" r:id="rId9" imgW="1459866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5131" y="4190999"/>
                        <a:ext cx="2502695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964020"/>
              </p:ext>
            </p:extLst>
          </p:nvPr>
        </p:nvGraphicFramePr>
        <p:xfrm>
          <a:off x="4955131" y="4952999"/>
          <a:ext cx="2459832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0" name="Equation" r:id="rId11" imgW="1435100" imgH="241300" progId="Equation.DSMT4">
                  <p:embed/>
                </p:oleObj>
              </mc:Choice>
              <mc:Fallback>
                <p:oleObj name="Equation" r:id="rId11" imgW="1435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5131" y="4952999"/>
                        <a:ext cx="2459832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512879"/>
              </p:ext>
            </p:extLst>
          </p:nvPr>
        </p:nvGraphicFramePr>
        <p:xfrm>
          <a:off x="4955131" y="3352799"/>
          <a:ext cx="265509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1" name="Equation" r:id="rId13" imgW="1549080" imgH="241200" progId="Equation.DSMT4">
                  <p:embed/>
                </p:oleObj>
              </mc:Choice>
              <mc:Fallback>
                <p:oleObj name="Equation" r:id="rId13" imgW="1549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5131" y="3352799"/>
                        <a:ext cx="2655093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276600" y="2438399"/>
            <a:ext cx="436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</a:rPr>
              <a:t>(0m offset and 2000m offset)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698" y="228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Numerical test comparing a wave equation prediction of a receiver experiment at depth and its asymptotic form</a:t>
            </a:r>
          </a:p>
        </p:txBody>
      </p:sp>
    </p:spTree>
    <p:extLst>
      <p:ext uri="{BB962C8B-B14F-4D97-AF65-F5344CB8AC3E}">
        <p14:creationId xmlns:p14="http://schemas.microsoft.com/office/powerpoint/2010/main" val="8592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" y="1755648"/>
            <a:ext cx="7086600" cy="4160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457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Zero-offset space-time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10000" y="2438400"/>
            <a:ext cx="914400" cy="27432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buFont typeface="Arial"/>
              <a:buChar char="•"/>
            </a:pPr>
            <a:endParaRPr lang="en-US" sz="24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864294"/>
              </p:ext>
            </p:extLst>
          </p:nvPr>
        </p:nvGraphicFramePr>
        <p:xfrm>
          <a:off x="5559659" y="177185"/>
          <a:ext cx="2634117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41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Compare (0 m)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41377"/>
              </p:ext>
            </p:extLst>
          </p:nvPr>
        </p:nvGraphicFramePr>
        <p:xfrm>
          <a:off x="6061075" y="609600"/>
          <a:ext cx="17113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" name="Equation" r:id="rId4" imgW="1497950" imgH="241195" progId="Equation.DSMT4">
                  <p:embed/>
                </p:oleObj>
              </mc:Choice>
              <mc:Fallback>
                <p:oleObj name="Equation" r:id="rId4" imgW="1497950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609600"/>
                        <a:ext cx="17113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683004"/>
              </p:ext>
            </p:extLst>
          </p:nvPr>
        </p:nvGraphicFramePr>
        <p:xfrm>
          <a:off x="6100763" y="971550"/>
          <a:ext cx="15954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" name="Equation" r:id="rId6" imgW="1397000" imgH="241300" progId="Equation.DSMT4">
                  <p:embed/>
                </p:oleObj>
              </mc:Choice>
              <mc:Fallback>
                <p:oleObj name="Equation" r:id="rId6" imgW="1397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63" y="971550"/>
                        <a:ext cx="1595437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476913"/>
              </p:ext>
            </p:extLst>
          </p:nvPr>
        </p:nvGraphicFramePr>
        <p:xfrm>
          <a:off x="6096000" y="1352550"/>
          <a:ext cx="156686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8" name="Equation" r:id="rId8" imgW="1371600" imgH="241300" progId="Equation.DSMT4">
                  <p:embed/>
                </p:oleObj>
              </mc:Choice>
              <mc:Fallback>
                <p:oleObj name="Equation" r:id="rId8" imgW="1371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352550"/>
                        <a:ext cx="156686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021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4572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Zero-offset space-time </a:t>
            </a:r>
          </a:p>
          <a:p>
            <a:pPr algn="ctr"/>
            <a:r>
              <a:rPr lang="en-US" sz="2400" b="1" dirty="0" smtClean="0"/>
              <a:t>(zoom-in of the plot in the last slide) </a:t>
            </a:r>
            <a:endParaRPr lang="en-US" sz="2400" b="1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" y="1755648"/>
            <a:ext cx="7086600" cy="4160520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665704"/>
              </p:ext>
            </p:extLst>
          </p:nvPr>
        </p:nvGraphicFramePr>
        <p:xfrm>
          <a:off x="5559659" y="177185"/>
          <a:ext cx="2634117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41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Compare (0 m)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441377"/>
              </p:ext>
            </p:extLst>
          </p:nvPr>
        </p:nvGraphicFramePr>
        <p:xfrm>
          <a:off x="6061075" y="609600"/>
          <a:ext cx="17113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4" name="Equation" r:id="rId4" imgW="1497950" imgH="241195" progId="Equation.DSMT4">
                  <p:embed/>
                </p:oleObj>
              </mc:Choice>
              <mc:Fallback>
                <p:oleObj name="Equation" r:id="rId4" imgW="1497950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609600"/>
                        <a:ext cx="17113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683004"/>
              </p:ext>
            </p:extLst>
          </p:nvPr>
        </p:nvGraphicFramePr>
        <p:xfrm>
          <a:off x="6100763" y="971550"/>
          <a:ext cx="15954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5" name="Equation" r:id="rId6" imgW="1397000" imgH="241300" progId="Equation.DSMT4">
                  <p:embed/>
                </p:oleObj>
              </mc:Choice>
              <mc:Fallback>
                <p:oleObj name="Equation" r:id="rId6" imgW="1397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63" y="971550"/>
                        <a:ext cx="1595437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476913"/>
              </p:ext>
            </p:extLst>
          </p:nvPr>
        </p:nvGraphicFramePr>
        <p:xfrm>
          <a:off x="6096000" y="1352550"/>
          <a:ext cx="156686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6" name="Equation" r:id="rId8" imgW="1371600" imgH="241300" progId="Equation.DSMT4">
                  <p:embed/>
                </p:oleObj>
              </mc:Choice>
              <mc:Fallback>
                <p:oleObj name="Equation" r:id="rId8" imgW="1371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352550"/>
                        <a:ext cx="156686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266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457199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Zero-offset space-frequency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" y="1752600"/>
            <a:ext cx="7086600" cy="414532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981200" y="2362200"/>
            <a:ext cx="1828800" cy="27432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buFont typeface="Arial"/>
              <a:buChar char="•"/>
            </a:pPr>
            <a:endParaRPr lang="en-US" sz="2400" dirty="0" smtClean="0"/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380161"/>
              </p:ext>
            </p:extLst>
          </p:nvPr>
        </p:nvGraphicFramePr>
        <p:xfrm>
          <a:off x="5559659" y="177185"/>
          <a:ext cx="2634117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41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Compare (0 m)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280867"/>
              </p:ext>
            </p:extLst>
          </p:nvPr>
        </p:nvGraphicFramePr>
        <p:xfrm>
          <a:off x="6038850" y="613612"/>
          <a:ext cx="177006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0" name="Equation" r:id="rId4" imgW="1548728" imgH="241195" progId="Equation.DSMT4">
                  <p:embed/>
                </p:oleObj>
              </mc:Choice>
              <mc:Fallback>
                <p:oleObj name="Equation" r:id="rId4" imgW="154872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613612"/>
                        <a:ext cx="177006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239761"/>
              </p:ext>
            </p:extLst>
          </p:nvPr>
        </p:nvGraphicFramePr>
        <p:xfrm>
          <a:off x="6096000" y="940637"/>
          <a:ext cx="166846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" name="Equation" r:id="rId6" imgW="1459866" imgH="241195" progId="Equation.DSMT4">
                  <p:embed/>
                </p:oleObj>
              </mc:Choice>
              <mc:Fallback>
                <p:oleObj name="Equation" r:id="rId6" imgW="1459866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940637"/>
                        <a:ext cx="166846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42320"/>
              </p:ext>
            </p:extLst>
          </p:nvPr>
        </p:nvGraphicFramePr>
        <p:xfrm>
          <a:off x="6118225" y="1321637"/>
          <a:ext cx="163988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2" name="Equation" r:id="rId8" imgW="1435100" imgH="241300" progId="Equation.DSMT4">
                  <p:embed/>
                </p:oleObj>
              </mc:Choice>
              <mc:Fallback>
                <p:oleObj name="Equation" r:id="rId8" imgW="1435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25" y="1321637"/>
                        <a:ext cx="1639887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0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57199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Zero-offset space-frequency</a:t>
            </a:r>
          </a:p>
          <a:p>
            <a:pPr algn="ctr"/>
            <a:r>
              <a:rPr lang="en-US" sz="2400" b="1" dirty="0"/>
              <a:t>(zoom-in of the plot in the last slide) </a:t>
            </a:r>
            <a:r>
              <a:rPr lang="en-US" sz="2400" b="1" dirty="0" smtClean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18" y="1752601"/>
            <a:ext cx="7083952" cy="415943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482946"/>
              </p:ext>
            </p:extLst>
          </p:nvPr>
        </p:nvGraphicFramePr>
        <p:xfrm>
          <a:off x="5559659" y="177185"/>
          <a:ext cx="2634117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41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Compare (0 m)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280867"/>
              </p:ext>
            </p:extLst>
          </p:nvPr>
        </p:nvGraphicFramePr>
        <p:xfrm>
          <a:off x="6038850" y="613612"/>
          <a:ext cx="177006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9" name="Equation" r:id="rId4" imgW="1548728" imgH="241195" progId="Equation.DSMT4">
                  <p:embed/>
                </p:oleObj>
              </mc:Choice>
              <mc:Fallback>
                <p:oleObj name="Equation" r:id="rId4" imgW="1548728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613612"/>
                        <a:ext cx="177006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239761"/>
              </p:ext>
            </p:extLst>
          </p:nvPr>
        </p:nvGraphicFramePr>
        <p:xfrm>
          <a:off x="6096000" y="940637"/>
          <a:ext cx="166846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" name="Equation" r:id="rId6" imgW="1459866" imgH="241195" progId="Equation.DSMT4">
                  <p:embed/>
                </p:oleObj>
              </mc:Choice>
              <mc:Fallback>
                <p:oleObj name="Equation" r:id="rId6" imgW="1459866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940637"/>
                        <a:ext cx="166846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42320"/>
              </p:ext>
            </p:extLst>
          </p:nvPr>
        </p:nvGraphicFramePr>
        <p:xfrm>
          <a:off x="6118225" y="1321637"/>
          <a:ext cx="163988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1" name="Equation" r:id="rId8" imgW="1435100" imgH="241300" progId="Equation.DSMT4">
                  <p:embed/>
                </p:oleObj>
              </mc:Choice>
              <mc:Fallback>
                <p:oleObj name="Equation" r:id="rId8" imgW="14351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25" y="1321637"/>
                        <a:ext cx="1639887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82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" y="1755648"/>
            <a:ext cx="7086600" cy="416052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74882"/>
              </p:ext>
            </p:extLst>
          </p:nvPr>
        </p:nvGraphicFramePr>
        <p:xfrm>
          <a:off x="5559659" y="177185"/>
          <a:ext cx="2634117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41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Compare (2000 m)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649293"/>
              </p:ext>
            </p:extLst>
          </p:nvPr>
        </p:nvGraphicFramePr>
        <p:xfrm>
          <a:off x="6061075" y="609600"/>
          <a:ext cx="17113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0" name="Equation" r:id="rId4" imgW="1497950" imgH="241195" progId="Equation.DSMT4">
                  <p:embed/>
                </p:oleObj>
              </mc:Choice>
              <mc:Fallback>
                <p:oleObj name="Equation" r:id="rId4" imgW="1497950" imgH="241195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609600"/>
                        <a:ext cx="17113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489332"/>
              </p:ext>
            </p:extLst>
          </p:nvPr>
        </p:nvGraphicFramePr>
        <p:xfrm>
          <a:off x="6100763" y="971550"/>
          <a:ext cx="15954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1" name="Equation" r:id="rId6" imgW="1397000" imgH="241300" progId="Equation.DSMT4">
                  <p:embed/>
                </p:oleObj>
              </mc:Choice>
              <mc:Fallback>
                <p:oleObj name="Equation" r:id="rId6" imgW="1397000" imgH="241300" progId="Equation.DSMT4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63" y="971550"/>
                        <a:ext cx="1595437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380942"/>
              </p:ext>
            </p:extLst>
          </p:nvPr>
        </p:nvGraphicFramePr>
        <p:xfrm>
          <a:off x="6096000" y="1352550"/>
          <a:ext cx="156686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2" name="Equation" r:id="rId8" imgW="1371600" imgH="241300" progId="Equation.DSMT4">
                  <p:embed/>
                </p:oleObj>
              </mc:Choice>
              <mc:Fallback>
                <p:oleObj name="Equation" r:id="rId8" imgW="1371600" imgH="24130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352550"/>
                        <a:ext cx="156686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457199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</a:t>
            </a:r>
            <a:r>
              <a:rPr lang="en-US" sz="2400" b="1" dirty="0" smtClean="0"/>
              <a:t>000 m-offset space-time  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724400" y="2471384"/>
            <a:ext cx="914400" cy="27432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buFont typeface="Arial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83338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457199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</a:t>
            </a:r>
            <a:r>
              <a:rPr lang="en-US" sz="2400" b="1" dirty="0" smtClean="0"/>
              <a:t>000 m-offset space-time </a:t>
            </a:r>
          </a:p>
          <a:p>
            <a:pPr algn="ctr"/>
            <a:r>
              <a:rPr lang="en-US" sz="2400" b="1" smtClean="0"/>
              <a:t>(zoom-in of the plot in the last slide) </a:t>
            </a:r>
            <a:endParaRPr lang="en-US" sz="2400" b="1" dirty="0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" y="1755648"/>
            <a:ext cx="7086600" cy="416052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673891"/>
              </p:ext>
            </p:extLst>
          </p:nvPr>
        </p:nvGraphicFramePr>
        <p:xfrm>
          <a:off x="5559659" y="177185"/>
          <a:ext cx="2634117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41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Compare (2000 m)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5666084"/>
              </p:ext>
            </p:extLst>
          </p:nvPr>
        </p:nvGraphicFramePr>
        <p:xfrm>
          <a:off x="6061075" y="609600"/>
          <a:ext cx="17113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5" name="Equation" r:id="rId4" imgW="1497950" imgH="241195" progId="Equation.DSMT4">
                  <p:embed/>
                </p:oleObj>
              </mc:Choice>
              <mc:Fallback>
                <p:oleObj name="Equation" r:id="rId4" imgW="1497950" imgH="24119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1075" y="609600"/>
                        <a:ext cx="17113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045319"/>
              </p:ext>
            </p:extLst>
          </p:nvPr>
        </p:nvGraphicFramePr>
        <p:xfrm>
          <a:off x="6100763" y="971550"/>
          <a:ext cx="159543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" name="Equation" r:id="rId6" imgW="1397000" imgH="241300" progId="Equation.DSMT4">
                  <p:embed/>
                </p:oleObj>
              </mc:Choice>
              <mc:Fallback>
                <p:oleObj name="Equation" r:id="rId6" imgW="13970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0763" y="971550"/>
                        <a:ext cx="1595437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321347"/>
              </p:ext>
            </p:extLst>
          </p:nvPr>
        </p:nvGraphicFramePr>
        <p:xfrm>
          <a:off x="6096000" y="1352550"/>
          <a:ext cx="156686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" name="Equation" r:id="rId8" imgW="1371600" imgH="241300" progId="Equation.DSMT4">
                  <p:embed/>
                </p:oleObj>
              </mc:Choice>
              <mc:Fallback>
                <p:oleObj name="Equation" r:id="rId8" imgW="1371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352550"/>
                        <a:ext cx="156686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27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" y="1755648"/>
            <a:ext cx="7086600" cy="416052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754115"/>
              </p:ext>
            </p:extLst>
          </p:nvPr>
        </p:nvGraphicFramePr>
        <p:xfrm>
          <a:off x="5559659" y="177185"/>
          <a:ext cx="2634117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41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Compare (2000 m)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777951"/>
              </p:ext>
            </p:extLst>
          </p:nvPr>
        </p:nvGraphicFramePr>
        <p:xfrm>
          <a:off x="6038850" y="613612"/>
          <a:ext cx="177006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" name="Equation" r:id="rId4" imgW="1548728" imgH="241195" progId="Equation.DSMT4">
                  <p:embed/>
                </p:oleObj>
              </mc:Choice>
              <mc:Fallback>
                <p:oleObj name="Equation" r:id="rId4" imgW="1548728" imgH="241195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613612"/>
                        <a:ext cx="177006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867281"/>
              </p:ext>
            </p:extLst>
          </p:nvPr>
        </p:nvGraphicFramePr>
        <p:xfrm>
          <a:off x="6096000" y="940637"/>
          <a:ext cx="166846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" name="Equation" r:id="rId6" imgW="1459866" imgH="241195" progId="Equation.DSMT4">
                  <p:embed/>
                </p:oleObj>
              </mc:Choice>
              <mc:Fallback>
                <p:oleObj name="Equation" r:id="rId6" imgW="1459866" imgH="241195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940637"/>
                        <a:ext cx="166846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712737"/>
              </p:ext>
            </p:extLst>
          </p:nvPr>
        </p:nvGraphicFramePr>
        <p:xfrm>
          <a:off x="6118225" y="1321637"/>
          <a:ext cx="163988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" name="Equation" r:id="rId8" imgW="1435100" imgH="241300" progId="Equation.DSMT4">
                  <p:embed/>
                </p:oleObj>
              </mc:Choice>
              <mc:Fallback>
                <p:oleObj name="Equation" r:id="rId8" imgW="1435100" imgH="241300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25" y="1321637"/>
                        <a:ext cx="1639887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457199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</a:t>
            </a:r>
            <a:r>
              <a:rPr lang="en-US" sz="2400" b="1" dirty="0" smtClean="0"/>
              <a:t>000 m-offset space-frequency</a:t>
            </a:r>
          </a:p>
          <a:p>
            <a:pPr algn="ctr"/>
            <a:r>
              <a:rPr lang="en-US" sz="2400" b="1" dirty="0"/>
              <a:t>(zoom-in of the plot in the last slide) </a:t>
            </a:r>
            <a:r>
              <a:rPr lang="en-US" sz="2400" b="1" dirty="0" smtClean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1200" y="2503121"/>
            <a:ext cx="1828800" cy="27432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 anchor="ctr">
            <a:spAutoFit/>
          </a:bodyPr>
          <a:lstStyle/>
          <a:p>
            <a:pPr marL="342900" indent="-342900" algn="ctr">
              <a:buFont typeface="Arial"/>
              <a:buChar char="•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95803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0" y="533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Motivation</a:t>
            </a:r>
            <a:endParaRPr lang="en-US" sz="4000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5799" y="1273943"/>
            <a:ext cx="7546732" cy="50292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Qiang</a:t>
            </a:r>
            <a:r>
              <a:rPr lang="en-US" b="1" dirty="0" smtClean="0"/>
              <a:t> et al (2014</a:t>
            </a:r>
            <a:r>
              <a:rPr lang="en-US" b="1" dirty="0"/>
              <a:t>) examine the </a:t>
            </a:r>
            <a:r>
              <a:rPr lang="en-US" b="1" dirty="0" smtClean="0"/>
              <a:t>amplitude </a:t>
            </a:r>
            <a:r>
              <a:rPr lang="en-US" b="1" dirty="0"/>
              <a:t>information at the image </a:t>
            </a:r>
            <a:r>
              <a:rPr lang="en-US" b="1" dirty="0" smtClean="0"/>
              <a:t>that derives </a:t>
            </a:r>
            <a:r>
              <a:rPr lang="en-US" b="1" dirty="0"/>
              <a:t>from a wave equation </a:t>
            </a:r>
            <a:r>
              <a:rPr lang="en-US" b="1" dirty="0" smtClean="0"/>
              <a:t>migration algorithm and </a:t>
            </a:r>
            <a:r>
              <a:rPr lang="en-US" b="1" dirty="0"/>
              <a:t>its corresponding asymptotic form</a:t>
            </a:r>
            <a:r>
              <a:rPr lang="en-US" b="1" dirty="0" smtClean="0"/>
              <a:t>.</a:t>
            </a:r>
            <a:endParaRPr lang="en-US" b="1" dirty="0"/>
          </a:p>
          <a:p>
            <a:r>
              <a:rPr lang="en-US" b="1" dirty="0" smtClean="0"/>
              <a:t>The asymptotic form follows from a stationary phase approximation performed on the operator that predicts the receiver and source experiment at depth. </a:t>
            </a:r>
          </a:p>
          <a:p>
            <a:r>
              <a:rPr lang="en-US" b="1" dirty="0" smtClean="0"/>
              <a:t>We examine the prediction of the receiver experiment at depth: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Green’s theorem/FK prediction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The exact </a:t>
            </a:r>
            <a:r>
              <a:rPr lang="en-US" b="1" dirty="0" err="1" smtClean="0"/>
              <a:t>Cagniard-deHoop</a:t>
            </a:r>
            <a:r>
              <a:rPr lang="en-US" b="1" dirty="0" smtClean="0"/>
              <a:t> (</a:t>
            </a:r>
            <a:r>
              <a:rPr lang="en-US" b="1" dirty="0" err="1" smtClean="0"/>
              <a:t>CdH</a:t>
            </a:r>
            <a:r>
              <a:rPr lang="en-US" b="1" dirty="0" smtClean="0"/>
              <a:t>) 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 smtClean="0"/>
              <a:t>The asymptotic output.</a:t>
            </a:r>
          </a:p>
        </p:txBody>
      </p:sp>
    </p:spTree>
    <p:extLst>
      <p:ext uri="{BB962C8B-B14F-4D97-AF65-F5344CB8AC3E}">
        <p14:creationId xmlns:p14="http://schemas.microsoft.com/office/powerpoint/2010/main" val="17841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457199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2</a:t>
            </a:r>
            <a:r>
              <a:rPr lang="en-US" sz="2400" b="1" dirty="0" smtClean="0"/>
              <a:t>000 m-offset space-frequency</a:t>
            </a:r>
          </a:p>
          <a:p>
            <a:pPr algn="ctr"/>
            <a:r>
              <a:rPr lang="en-US" sz="2400" b="1" dirty="0"/>
              <a:t>(zoom-in of the plot in the last slide) </a:t>
            </a:r>
            <a:r>
              <a:rPr lang="en-US" sz="2400" b="1" dirty="0" smtClean="0"/>
              <a:t> 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" y="1755648"/>
            <a:ext cx="7086600" cy="416052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092109"/>
              </p:ext>
            </p:extLst>
          </p:nvPr>
        </p:nvGraphicFramePr>
        <p:xfrm>
          <a:off x="5559659" y="177185"/>
          <a:ext cx="2634117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411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CC"/>
                          </a:solidFill>
                        </a:rPr>
                        <a:t>Compare (2000 m)</a:t>
                      </a:r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777951"/>
              </p:ext>
            </p:extLst>
          </p:nvPr>
        </p:nvGraphicFramePr>
        <p:xfrm>
          <a:off x="6038850" y="613612"/>
          <a:ext cx="177006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0" name="Equation" r:id="rId4" imgW="1548728" imgH="241195" progId="Equation.DSMT4">
                  <p:embed/>
                </p:oleObj>
              </mc:Choice>
              <mc:Fallback>
                <p:oleObj name="Equation" r:id="rId4" imgW="1548728" imgH="241195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613612"/>
                        <a:ext cx="177006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867281"/>
              </p:ext>
            </p:extLst>
          </p:nvPr>
        </p:nvGraphicFramePr>
        <p:xfrm>
          <a:off x="6096000" y="940637"/>
          <a:ext cx="1668462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1" name="Equation" r:id="rId6" imgW="1459866" imgH="241195" progId="Equation.DSMT4">
                  <p:embed/>
                </p:oleObj>
              </mc:Choice>
              <mc:Fallback>
                <p:oleObj name="Equation" r:id="rId6" imgW="1459866" imgH="241195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940637"/>
                        <a:ext cx="1668462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712737"/>
              </p:ext>
            </p:extLst>
          </p:nvPr>
        </p:nvGraphicFramePr>
        <p:xfrm>
          <a:off x="6118225" y="1321637"/>
          <a:ext cx="1639887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02" name="Equation" r:id="rId8" imgW="1435100" imgH="241300" progId="Equation.DSMT4">
                  <p:embed/>
                </p:oleObj>
              </mc:Choice>
              <mc:Fallback>
                <p:oleObj name="Equation" r:id="rId8" imgW="1435100" imgH="241300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8225" y="1321637"/>
                        <a:ext cx="1639887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30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914400"/>
            <a:ext cx="6858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Theory </a:t>
            </a:r>
            <a:endParaRPr lang="en-US" sz="2800" b="1" dirty="0"/>
          </a:p>
          <a:p>
            <a:pPr lvl="2"/>
            <a:r>
              <a:rPr lang="en-US" sz="2800" b="1" dirty="0"/>
              <a:t>W</a:t>
            </a:r>
            <a:r>
              <a:rPr lang="en-US" sz="2800" b="1" dirty="0" smtClean="0"/>
              <a:t>ave </a:t>
            </a:r>
            <a:r>
              <a:rPr lang="en-US" sz="2800" b="1" dirty="0"/>
              <a:t>equation </a:t>
            </a:r>
            <a:r>
              <a:rPr lang="en-US" sz="2800" b="1" dirty="0" smtClean="0"/>
              <a:t>prediction and its corresponding asymptotic form for </a:t>
            </a:r>
            <a:r>
              <a:rPr lang="en-US" sz="2800" b="1" dirty="0"/>
              <a:t>one way </a:t>
            </a:r>
            <a:r>
              <a:rPr lang="en-US" sz="2800" b="1" dirty="0" smtClean="0"/>
              <a:t>waves;</a:t>
            </a:r>
          </a:p>
          <a:p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Numerical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Summary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sz="2800" dirty="0" smtClean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67195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Outline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168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381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Summary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2954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difference in </a:t>
            </a:r>
            <a:r>
              <a:rPr lang="en-US" sz="2400" dirty="0" smtClean="0"/>
              <a:t>the spectrum </a:t>
            </a:r>
            <a:r>
              <a:rPr lang="en-US" sz="2400" dirty="0"/>
              <a:t>at the low end has a dramatic impact on subsequent imaging step, and makes the asymptotic migration method </a:t>
            </a:r>
            <a:r>
              <a:rPr lang="en-US" sz="2400" b="1" dirty="0" smtClean="0"/>
              <a:t>NOT</a:t>
            </a:r>
            <a:r>
              <a:rPr lang="en-US" sz="2400" dirty="0" smtClean="0"/>
              <a:t> an approximate source </a:t>
            </a:r>
            <a:r>
              <a:rPr lang="en-US" sz="2400" dirty="0"/>
              <a:t>and receiver coincident </a:t>
            </a:r>
            <a:r>
              <a:rPr lang="en-US" sz="2400" dirty="0" smtClean="0"/>
              <a:t>experiment at </a:t>
            </a:r>
            <a:r>
              <a:rPr lang="en-US" sz="2400" dirty="0"/>
              <a:t>time </a:t>
            </a:r>
            <a:r>
              <a:rPr lang="en-US" sz="2400" dirty="0" smtClean="0"/>
              <a:t>equals zero.</a:t>
            </a:r>
          </a:p>
        </p:txBody>
      </p:sp>
    </p:spTree>
    <p:extLst>
      <p:ext uri="{BB962C8B-B14F-4D97-AF65-F5344CB8AC3E}">
        <p14:creationId xmlns:p14="http://schemas.microsoft.com/office/powerpoint/2010/main" val="412907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9D60-E35C-4FE7-B9EE-75D244EEBE4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4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914400"/>
            <a:ext cx="6858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Theory </a:t>
            </a:r>
            <a:endParaRPr lang="en-US" sz="2800" b="1" dirty="0"/>
          </a:p>
          <a:p>
            <a:pPr lvl="2"/>
            <a:r>
              <a:rPr lang="en-US" sz="2800" b="1" dirty="0"/>
              <a:t>W</a:t>
            </a:r>
            <a:r>
              <a:rPr lang="en-US" sz="2800" b="1" dirty="0" smtClean="0"/>
              <a:t>ave </a:t>
            </a:r>
            <a:r>
              <a:rPr lang="en-US" sz="2800" b="1" dirty="0"/>
              <a:t>equation </a:t>
            </a:r>
            <a:r>
              <a:rPr lang="en-US" sz="2800" b="1" dirty="0" smtClean="0"/>
              <a:t>prediction and its corresponding asymptotic form for </a:t>
            </a:r>
            <a:r>
              <a:rPr lang="en-US" sz="2800" b="1" dirty="0"/>
              <a:t>one way </a:t>
            </a:r>
            <a:r>
              <a:rPr lang="en-US" sz="2800" b="1" dirty="0" smtClean="0"/>
              <a:t>waves</a:t>
            </a:r>
          </a:p>
          <a:p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Numerical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Summary</a:t>
            </a:r>
            <a:endParaRPr lang="en-US" sz="2800" b="1" dirty="0"/>
          </a:p>
          <a:p>
            <a:endParaRPr lang="en-US" sz="2800" dirty="0" smtClean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67195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Outline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6658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04800"/>
            <a:ext cx="817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Wave equation prediction for one way up-going waves</a:t>
            </a:r>
            <a:endParaRPr lang="en-US" sz="28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415271"/>
              </p:ext>
            </p:extLst>
          </p:nvPr>
        </p:nvGraphicFramePr>
        <p:xfrm>
          <a:off x="3200400" y="2143125"/>
          <a:ext cx="16573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8" name="Equation" r:id="rId3" imgW="1104840" imgH="241200" progId="Equation.DSMT4">
                  <p:embed/>
                </p:oleObj>
              </mc:Choice>
              <mc:Fallback>
                <p:oleObj name="Equation" r:id="rId3" imgW="1104840" imgH="241200" progId="Equation.DSMT4">
                  <p:embed/>
                  <p:pic>
                    <p:nvPicPr>
                      <p:cNvPr id="0" name="Picture 4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143125"/>
                        <a:ext cx="1657350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049176"/>
              </p:ext>
            </p:extLst>
          </p:nvPr>
        </p:nvGraphicFramePr>
        <p:xfrm>
          <a:off x="3124200" y="2553180"/>
          <a:ext cx="1752300" cy="72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9" name="Equation" r:id="rId5" imgW="1168200" imgH="482400" progId="Equation.DSMT4">
                  <p:embed/>
                </p:oleObj>
              </mc:Choice>
              <mc:Fallback>
                <p:oleObj name="Equation" r:id="rId5" imgW="1168200" imgH="482400" progId="Equation.DSMT4">
                  <p:embed/>
                  <p:pic>
                    <p:nvPicPr>
                      <p:cNvPr id="0" name="Picture 4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553180"/>
                        <a:ext cx="1752300" cy="72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325310"/>
              </p:ext>
            </p:extLst>
          </p:nvPr>
        </p:nvGraphicFramePr>
        <p:xfrm>
          <a:off x="1905000" y="3391380"/>
          <a:ext cx="4209840" cy="76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0" name="Equation" r:id="rId7" imgW="2806560" imgH="507960" progId="Equation.DSMT4">
                  <p:embed/>
                </p:oleObj>
              </mc:Choice>
              <mc:Fallback>
                <p:oleObj name="Equation" r:id="rId7" imgW="2806560" imgH="50796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391380"/>
                        <a:ext cx="4209840" cy="7619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292038"/>
              </p:ext>
            </p:extLst>
          </p:nvPr>
        </p:nvGraphicFramePr>
        <p:xfrm>
          <a:off x="1676400" y="4305300"/>
          <a:ext cx="47053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" name="Equation" r:id="rId9" imgW="3136680" imgH="634680" progId="Equation.DSMT4">
                  <p:embed/>
                </p:oleObj>
              </mc:Choice>
              <mc:Fallback>
                <p:oleObj name="Equation" r:id="rId9" imgW="3136680" imgH="634680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305300"/>
                        <a:ext cx="470535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7002793"/>
              </p:ext>
            </p:extLst>
          </p:nvPr>
        </p:nvGraphicFramePr>
        <p:xfrm>
          <a:off x="1724025" y="5448300"/>
          <a:ext cx="4572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2" name="Equation" r:id="rId11" imgW="3047760" imgH="634680" progId="Equation.DSMT4">
                  <p:embed/>
                </p:oleObj>
              </mc:Choice>
              <mc:Fallback>
                <p:oleObj name="Equation" r:id="rId11" imgW="3047760" imgH="634680" progId="Equation.DSMT4">
                  <p:embed/>
                  <p:pic>
                    <p:nvPicPr>
                      <p:cNvPr id="0" name="Picture 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025" y="5448300"/>
                        <a:ext cx="45720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359228" y="1145586"/>
            <a:ext cx="8077201" cy="960680"/>
          </a:xfrm>
          <a:prstGeom prst="rect">
            <a:avLst/>
          </a:prstGeom>
        </p:spPr>
        <p:txBody>
          <a:bodyPr>
            <a:normAutofit/>
          </a:bodyPr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1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1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1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1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1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1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1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1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14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Stolt</a:t>
            </a:r>
            <a:r>
              <a:rPr lang="en-US" sz="2000" dirty="0"/>
              <a:t> (1978), </a:t>
            </a:r>
            <a:r>
              <a:rPr lang="en-US" sz="2000" dirty="0" err="1"/>
              <a:t>Stolt</a:t>
            </a:r>
            <a:r>
              <a:rPr lang="en-US" sz="2000" dirty="0"/>
              <a:t> and Benson (1986), </a:t>
            </a:r>
            <a:r>
              <a:rPr lang="en-US" sz="2000" dirty="0" err="1"/>
              <a:t>Stolt</a:t>
            </a:r>
            <a:r>
              <a:rPr lang="en-US" sz="2000" dirty="0"/>
              <a:t> and </a:t>
            </a:r>
            <a:r>
              <a:rPr lang="en-US" sz="2000" dirty="0" err="1"/>
              <a:t>Weglein</a:t>
            </a:r>
            <a:r>
              <a:rPr lang="en-US" sz="2000" dirty="0"/>
              <a:t> (2012)</a:t>
            </a:r>
          </a:p>
          <a:p>
            <a:r>
              <a:rPr lang="en-US" sz="2000" dirty="0"/>
              <a:t>Assuming an </a:t>
            </a:r>
            <a:r>
              <a:rPr lang="en-US" sz="2000" dirty="0" smtClean="0"/>
              <a:t>up-going wave, and homogeneous medium </a:t>
            </a:r>
            <a:endParaRPr lang="en-US" sz="20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567270"/>
              </p:ext>
            </p:extLst>
          </p:nvPr>
        </p:nvGraphicFramePr>
        <p:xfrm>
          <a:off x="6487887" y="3505200"/>
          <a:ext cx="1981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" name="Equation" r:id="rId16" imgW="1320480" imgH="583920" progId="Equation.DSMT4">
                  <p:embed/>
                </p:oleObj>
              </mc:Choice>
              <mc:Fallback>
                <p:oleObj name="Equation" r:id="rId16" imgW="1320480" imgH="583920" progId="Equation.DSMT4">
                  <p:embed/>
                  <p:pic>
                    <p:nvPicPr>
                      <p:cNvPr id="0" name="Pictur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7887" y="3505200"/>
                        <a:ext cx="19812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739165"/>
              </p:ext>
            </p:extLst>
          </p:nvPr>
        </p:nvGraphicFramePr>
        <p:xfrm>
          <a:off x="5105400" y="2495550"/>
          <a:ext cx="1981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" name="Equation" r:id="rId18" imgW="1320480" imgH="304560" progId="Equation.DSMT4">
                  <p:embed/>
                </p:oleObj>
              </mc:Choice>
              <mc:Fallback>
                <p:oleObj name="Equation" r:id="rId18" imgW="1320480" imgH="304560" progId="Equation.DSMT4">
                  <p:embed/>
                  <p:pic>
                    <p:nvPicPr>
                      <p:cNvPr id="0" name="Picture 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495550"/>
                        <a:ext cx="1981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939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514353"/>
              </p:ext>
            </p:extLst>
          </p:nvPr>
        </p:nvGraphicFramePr>
        <p:xfrm>
          <a:off x="1143000" y="1371600"/>
          <a:ext cx="6746112" cy="62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2" name="Equation" r:id="rId3" imgW="4216320" imgH="393480" progId="Equation.DSMT4">
                  <p:embed/>
                </p:oleObj>
              </mc:Choice>
              <mc:Fallback>
                <p:oleObj name="Equation" r:id="rId3" imgW="4216320" imgH="393480" progId="Equation.DSMT4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6746112" cy="629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500476"/>
              </p:ext>
            </p:extLst>
          </p:nvPr>
        </p:nvGraphicFramePr>
        <p:xfrm>
          <a:off x="2950028" y="2209800"/>
          <a:ext cx="48768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" name="Equation" r:id="rId5" imgW="3047760" imgH="393480" progId="Equation.DSMT4">
                  <p:embed/>
                </p:oleObj>
              </mc:Choice>
              <mc:Fallback>
                <p:oleObj name="Equation" r:id="rId5" imgW="3047760" imgH="393480" progId="Equation.DSMT4">
                  <p:embed/>
                  <p:pic>
                    <p:nvPicPr>
                      <p:cNvPr id="0" name="Picture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028" y="2209800"/>
                        <a:ext cx="4876800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791200" y="2895600"/>
            <a:ext cx="2133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304800"/>
            <a:ext cx="817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Asymptotic form of the wave equation prediction for one way up-going waves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963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359805"/>
              </p:ext>
            </p:extLst>
          </p:nvPr>
        </p:nvGraphicFramePr>
        <p:xfrm>
          <a:off x="1143000" y="1371600"/>
          <a:ext cx="6746112" cy="62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3" name="Equation" r:id="rId3" imgW="4216320" imgH="393480" progId="Equation.DSMT4">
                  <p:embed/>
                </p:oleObj>
              </mc:Choice>
              <mc:Fallback>
                <p:oleObj name="Equation" r:id="rId3" imgW="4216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6746112" cy="629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830566"/>
              </p:ext>
            </p:extLst>
          </p:nvPr>
        </p:nvGraphicFramePr>
        <p:xfrm>
          <a:off x="2950028" y="2209800"/>
          <a:ext cx="48768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4" name="Equation" r:id="rId5" imgW="3047760" imgH="393480" progId="Equation.DSMT4">
                  <p:embed/>
                </p:oleObj>
              </mc:Choice>
              <mc:Fallback>
                <p:oleObj name="Equation" r:id="rId5" imgW="3047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028" y="2209800"/>
                        <a:ext cx="4876800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042038"/>
              </p:ext>
            </p:extLst>
          </p:nvPr>
        </p:nvGraphicFramePr>
        <p:xfrm>
          <a:off x="2862180" y="4038600"/>
          <a:ext cx="50180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5" name="Equation" r:id="rId7" imgW="3136680" imgH="533160" progId="Equation.DSMT4">
                  <p:embed/>
                </p:oleObj>
              </mc:Choice>
              <mc:Fallback>
                <p:oleObj name="Equation" r:id="rId7" imgW="31366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180" y="4038600"/>
                        <a:ext cx="5018088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791200" y="2895600"/>
            <a:ext cx="2133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5000" y="5029200"/>
            <a:ext cx="2133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716208"/>
              </p:ext>
            </p:extLst>
          </p:nvPr>
        </p:nvGraphicFramePr>
        <p:xfrm>
          <a:off x="1103230" y="4258583"/>
          <a:ext cx="17891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6" name="Equation" r:id="rId9" imgW="1117440" imgH="241200" progId="Equation.DSMT4">
                  <p:embed/>
                </p:oleObj>
              </mc:Choice>
              <mc:Fallback>
                <p:oleObj name="Equation" r:id="rId9" imgW="11174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230" y="4258583"/>
                        <a:ext cx="1789112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968571"/>
              </p:ext>
            </p:extLst>
          </p:nvPr>
        </p:nvGraphicFramePr>
        <p:xfrm>
          <a:off x="4683125" y="5318125"/>
          <a:ext cx="2784475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7" name="Equation" r:id="rId11" imgW="1739900" imgH="355600" progId="Equation.DSMT4">
                  <p:embed/>
                </p:oleObj>
              </mc:Choice>
              <mc:Fallback>
                <p:oleObj name="Equation" r:id="rId11" imgW="1739900" imgH="355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5" y="5318125"/>
                        <a:ext cx="2784475" cy="566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304800"/>
            <a:ext cx="817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Asymptotic form of the wave equation prediction for one way up-going waves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0978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720411"/>
              </p:ext>
            </p:extLst>
          </p:nvPr>
        </p:nvGraphicFramePr>
        <p:xfrm>
          <a:off x="1143000" y="1371600"/>
          <a:ext cx="6746112" cy="62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4" name="Equation" r:id="rId3" imgW="4216320" imgH="393480" progId="Equation.DSMT4">
                  <p:embed/>
                </p:oleObj>
              </mc:Choice>
              <mc:Fallback>
                <p:oleObj name="Equation" r:id="rId3" imgW="4216320" imgH="39348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6746112" cy="629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079166"/>
              </p:ext>
            </p:extLst>
          </p:nvPr>
        </p:nvGraphicFramePr>
        <p:xfrm>
          <a:off x="2950028" y="2209800"/>
          <a:ext cx="48768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5" name="Equation" r:id="rId5" imgW="3047760" imgH="393480" progId="Equation.DSMT4">
                  <p:embed/>
                </p:oleObj>
              </mc:Choice>
              <mc:Fallback>
                <p:oleObj name="Equation" r:id="rId5" imgW="3047760" imgH="39348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028" y="2209800"/>
                        <a:ext cx="4876800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452887"/>
              </p:ext>
            </p:extLst>
          </p:nvPr>
        </p:nvGraphicFramePr>
        <p:xfrm>
          <a:off x="2862180" y="4038600"/>
          <a:ext cx="50180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6" name="Equation" r:id="rId7" imgW="3136680" imgH="533160" progId="Equation.DSMT4">
                  <p:embed/>
                </p:oleObj>
              </mc:Choice>
              <mc:Fallback>
                <p:oleObj name="Equation" r:id="rId7" imgW="3136680" imgH="53316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180" y="4038600"/>
                        <a:ext cx="5018088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791200" y="2895600"/>
            <a:ext cx="2133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5000" y="5029200"/>
            <a:ext cx="2133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046895"/>
              </p:ext>
            </p:extLst>
          </p:nvPr>
        </p:nvGraphicFramePr>
        <p:xfrm>
          <a:off x="1103230" y="4258583"/>
          <a:ext cx="17891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7" name="Equation" r:id="rId9" imgW="1117440" imgH="241200" progId="Equation.DSMT4">
                  <p:embed/>
                </p:oleObj>
              </mc:Choice>
              <mc:Fallback>
                <p:oleObj name="Equation" r:id="rId9" imgW="1117440" imgH="24120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230" y="4258583"/>
                        <a:ext cx="1789112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330738"/>
              </p:ext>
            </p:extLst>
          </p:nvPr>
        </p:nvGraphicFramePr>
        <p:xfrm>
          <a:off x="1219200" y="2868881"/>
          <a:ext cx="1981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8" name="Equation" r:id="rId11" imgW="1320227" imgH="583947" progId="Equation.DSMT4">
                  <p:embed/>
                </p:oleObj>
              </mc:Choice>
              <mc:Fallback>
                <p:oleObj name="Equation" r:id="rId11" imgW="1320227" imgH="583947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68881"/>
                        <a:ext cx="19812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482442"/>
              </p:ext>
            </p:extLst>
          </p:nvPr>
        </p:nvGraphicFramePr>
        <p:xfrm>
          <a:off x="884238" y="5187950"/>
          <a:ext cx="65881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9" name="Equation" r:id="rId13" imgW="4114800" imgH="507960" progId="Equation.DSMT4">
                  <p:embed/>
                </p:oleObj>
              </mc:Choice>
              <mc:Fallback>
                <p:oleObj name="Equation" r:id="rId13" imgW="4114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5187950"/>
                        <a:ext cx="658812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" y="304800"/>
            <a:ext cx="817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Asymptotic form of the wave equation prediction for one way up-going waves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16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519326"/>
              </p:ext>
            </p:extLst>
          </p:nvPr>
        </p:nvGraphicFramePr>
        <p:xfrm>
          <a:off x="1143000" y="1371600"/>
          <a:ext cx="6746112" cy="629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2" name="Equation" r:id="rId3" imgW="4216320" imgH="393480" progId="Equation.DSMT4">
                  <p:embed/>
                </p:oleObj>
              </mc:Choice>
              <mc:Fallback>
                <p:oleObj name="Equation" r:id="rId3" imgW="4216320" imgH="39348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371600"/>
                        <a:ext cx="6746112" cy="629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26790"/>
              </p:ext>
            </p:extLst>
          </p:nvPr>
        </p:nvGraphicFramePr>
        <p:xfrm>
          <a:off x="2950028" y="2209800"/>
          <a:ext cx="48768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3" name="Equation" r:id="rId5" imgW="3047760" imgH="393480" progId="Equation.DSMT4">
                  <p:embed/>
                </p:oleObj>
              </mc:Choice>
              <mc:Fallback>
                <p:oleObj name="Equation" r:id="rId5" imgW="3047760" imgH="39348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0028" y="2209800"/>
                        <a:ext cx="4876800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914817"/>
              </p:ext>
            </p:extLst>
          </p:nvPr>
        </p:nvGraphicFramePr>
        <p:xfrm>
          <a:off x="2862180" y="4038600"/>
          <a:ext cx="5018088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4" name="Equation" r:id="rId7" imgW="3136680" imgH="533160" progId="Equation.DSMT4">
                  <p:embed/>
                </p:oleObj>
              </mc:Choice>
              <mc:Fallback>
                <p:oleObj name="Equation" r:id="rId7" imgW="3136680" imgH="53316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2180" y="4038600"/>
                        <a:ext cx="5018088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5791200" y="2895600"/>
            <a:ext cx="2133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715000" y="5029200"/>
            <a:ext cx="2133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424376"/>
              </p:ext>
            </p:extLst>
          </p:nvPr>
        </p:nvGraphicFramePr>
        <p:xfrm>
          <a:off x="1103230" y="4258583"/>
          <a:ext cx="17891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5" name="Equation" r:id="rId9" imgW="1117440" imgH="241200" progId="Equation.DSMT4">
                  <p:embed/>
                </p:oleObj>
              </mc:Choice>
              <mc:Fallback>
                <p:oleObj name="Equation" r:id="rId9" imgW="1117440" imgH="24120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230" y="4258583"/>
                        <a:ext cx="1789112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558371"/>
              </p:ext>
            </p:extLst>
          </p:nvPr>
        </p:nvGraphicFramePr>
        <p:xfrm>
          <a:off x="884238" y="5187950"/>
          <a:ext cx="658812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6" name="Equation" r:id="rId11" imgW="4114800" imgH="507960" progId="Equation.DSMT4">
                  <p:embed/>
                </p:oleObj>
              </mc:Choice>
              <mc:Fallback>
                <p:oleObj name="Equation" r:id="rId11" imgW="4114800" imgH="50796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5187950"/>
                        <a:ext cx="6588125" cy="811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801702"/>
              </p:ext>
            </p:extLst>
          </p:nvPr>
        </p:nvGraphicFramePr>
        <p:xfrm>
          <a:off x="1219200" y="2868881"/>
          <a:ext cx="1981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67" name="Equation" r:id="rId13" imgW="1320227" imgH="583947" progId="Equation.DSMT4">
                  <p:embed/>
                </p:oleObj>
              </mc:Choice>
              <mc:Fallback>
                <p:oleObj name="Equation" r:id="rId13" imgW="1320227" imgH="583947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868881"/>
                        <a:ext cx="19812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Curved Right Arrow 16"/>
          <p:cNvSpPr/>
          <p:nvPr/>
        </p:nvSpPr>
        <p:spPr>
          <a:xfrm>
            <a:off x="152400" y="3352800"/>
            <a:ext cx="533400" cy="1905000"/>
          </a:xfrm>
          <a:prstGeom prst="curvedRightArrow">
            <a:avLst/>
          </a:prstGeom>
          <a:solidFill>
            <a:srgbClr val="0000CC"/>
          </a:solidFill>
        </p:spPr>
        <p:txBody>
          <a:bodyPr wrap="square" rtlCol="0" anchor="ctr">
            <a:spAutoFit/>
          </a:bodyPr>
          <a:lstStyle/>
          <a:p>
            <a:pPr marL="342900" indent="-342900" algn="ctr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6200" y="2983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Non-linear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" y="5410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</a:t>
            </a:r>
            <a:r>
              <a:rPr lang="en-US" b="1" dirty="0" smtClean="0"/>
              <a:t>inear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304800"/>
            <a:ext cx="817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Asymptotic form of the wave equation prediction for one way up-going waves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7753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914400"/>
            <a:ext cx="68580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Theory </a:t>
            </a:r>
            <a:endParaRPr lang="en-US" sz="2800" b="1" dirty="0"/>
          </a:p>
          <a:p>
            <a:pPr lvl="2"/>
            <a:r>
              <a:rPr lang="en-US" sz="2800" b="1" dirty="0"/>
              <a:t>W</a:t>
            </a:r>
            <a:r>
              <a:rPr lang="en-US" sz="2800" b="1" dirty="0" smtClean="0"/>
              <a:t>ave </a:t>
            </a:r>
            <a:r>
              <a:rPr lang="en-US" sz="2800" b="1" dirty="0"/>
              <a:t>equation </a:t>
            </a:r>
            <a:r>
              <a:rPr lang="en-US" sz="2800" b="1" dirty="0" smtClean="0"/>
              <a:t>prediction and its corresponding asymptotic form for </a:t>
            </a:r>
            <a:r>
              <a:rPr lang="en-US" sz="2800" b="1" dirty="0"/>
              <a:t>one way </a:t>
            </a:r>
            <a:r>
              <a:rPr lang="en-US" sz="2800" b="1" dirty="0" smtClean="0"/>
              <a:t>waves;</a:t>
            </a:r>
          </a:p>
          <a:p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Numerical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Summary</a:t>
            </a:r>
            <a:endParaRPr lang="en-US" sz="2800" b="1" dirty="0"/>
          </a:p>
          <a:p>
            <a:endParaRPr lang="en-US" sz="2800" dirty="0" smtClean="0"/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67195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Outline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168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paperback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>
        <a:solidFill>
          <a:schemeClr val="accent1"/>
        </a:solidFill>
      </a:spPr>
      <a:bodyPr wrap="square" rtlCol="0" anchor="ctr">
        <a:spAutoFit/>
      </a:bodyPr>
      <a:lstStyle>
        <a:defPPr marL="342900" indent="-342900" algn="ctr">
          <a:buFont typeface="Arial"/>
          <a:buChar char="•"/>
          <a:defRPr sz="2400" dirty="0" smtClean="0"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paperback</Template>
  <TotalTime>1916</TotalTime>
  <Words>544</Words>
  <Application>Microsoft Office PowerPoint</Application>
  <PresentationFormat>On-screen Show (4:3)</PresentationFormat>
  <Paragraphs>113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paperback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Chao Ma</dc:creator>
  <cp:lastModifiedBy>Lin</cp:lastModifiedBy>
  <cp:revision>98</cp:revision>
  <dcterms:created xsi:type="dcterms:W3CDTF">2006-08-16T00:00:00Z</dcterms:created>
  <dcterms:modified xsi:type="dcterms:W3CDTF">2014-05-29T04:24:16Z</dcterms:modified>
</cp:coreProperties>
</file>